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58" r:id="rId5"/>
    <p:sldId id="261" r:id="rId6"/>
    <p:sldId id="259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96" autoAdjust="0"/>
    <p:restoredTop sz="94660"/>
  </p:normalViewPr>
  <p:slideViewPr>
    <p:cSldViewPr>
      <p:cViewPr>
        <p:scale>
          <a:sx n="100" d="100"/>
          <a:sy n="100" d="100"/>
        </p:scale>
        <p:origin x="-86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C723-5C87-4A66-B53E-7BE4CA955EEB}" type="datetimeFigureOut">
              <a:rPr lang="ko-KR" altLang="en-US" smtClean="0"/>
              <a:t>2016-05-31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0E7-E8D1-4CAE-A671-5006948E53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80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C723-5C87-4A66-B53E-7BE4CA955EEB}" type="datetimeFigureOut">
              <a:rPr lang="ko-KR" altLang="en-US" smtClean="0"/>
              <a:t>2016-05-31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0E7-E8D1-4CAE-A671-5006948E53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246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C723-5C87-4A66-B53E-7BE4CA955EEB}" type="datetimeFigureOut">
              <a:rPr lang="ko-KR" altLang="en-US" smtClean="0"/>
              <a:t>2016-05-31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0E7-E8D1-4CAE-A671-5006948E53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687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C723-5C87-4A66-B53E-7BE4CA955EEB}" type="datetimeFigureOut">
              <a:rPr lang="ko-KR" altLang="en-US" smtClean="0"/>
              <a:t>2016-05-31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0E7-E8D1-4CAE-A671-5006948E53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539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C723-5C87-4A66-B53E-7BE4CA955EEB}" type="datetimeFigureOut">
              <a:rPr lang="ko-KR" altLang="en-US" smtClean="0"/>
              <a:t>2016-05-31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0E7-E8D1-4CAE-A671-5006948E53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62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C723-5C87-4A66-B53E-7BE4CA955EEB}" type="datetimeFigureOut">
              <a:rPr lang="ko-KR" altLang="en-US" smtClean="0"/>
              <a:t>2016-05-31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0E7-E8D1-4CAE-A671-5006948E53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4228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C723-5C87-4A66-B53E-7BE4CA955EEB}" type="datetimeFigureOut">
              <a:rPr lang="ko-KR" altLang="en-US" smtClean="0"/>
              <a:t>2016-05-31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0E7-E8D1-4CAE-A671-5006948E53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4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C723-5C87-4A66-B53E-7BE4CA955EEB}" type="datetimeFigureOut">
              <a:rPr lang="ko-KR" altLang="en-US" smtClean="0"/>
              <a:t>2016-05-31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0E7-E8D1-4CAE-A671-5006948E53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951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C723-5C87-4A66-B53E-7BE4CA955EEB}" type="datetimeFigureOut">
              <a:rPr lang="ko-KR" altLang="en-US" smtClean="0"/>
              <a:t>2016-05-31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0E7-E8D1-4CAE-A671-5006948E53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716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C723-5C87-4A66-B53E-7BE4CA955EEB}" type="datetimeFigureOut">
              <a:rPr lang="ko-KR" altLang="en-US" smtClean="0"/>
              <a:t>2016-05-31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0E7-E8D1-4CAE-A671-5006948E53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736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C723-5C87-4A66-B53E-7BE4CA955EEB}" type="datetimeFigureOut">
              <a:rPr lang="ko-KR" altLang="en-US" smtClean="0"/>
              <a:t>2016-05-31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0E7-E8D1-4CAE-A671-5006948E53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228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7C723-5C87-4A66-B53E-7BE4CA955EEB}" type="datetimeFigureOut">
              <a:rPr lang="ko-KR" altLang="en-US" smtClean="0"/>
              <a:t>2016-05-31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D0E7-E8D1-4CAE-A671-5006948E53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456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805"/>
            <a:ext cx="9144000" cy="641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2276872"/>
            <a:ext cx="4464496" cy="2880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noAutofit/>
          </a:bodyPr>
          <a:lstStyle/>
          <a:p>
            <a:pPr>
              <a:lnSpc>
                <a:spcPts val="1400"/>
              </a:lnSpc>
            </a:pPr>
            <a:r>
              <a:rPr lang="ko-KR" altLang="en-US" sz="1000" spc="-50" smtClean="0">
                <a:latin typeface="+mj-ea"/>
                <a:ea typeface="+mj-ea"/>
              </a:rPr>
              <a:t>중소기업을 </a:t>
            </a:r>
            <a:r>
              <a:rPr lang="ko-KR" altLang="en-US" sz="1000" spc="-50">
                <a:latin typeface="+mj-ea"/>
                <a:ea typeface="+mj-ea"/>
              </a:rPr>
              <a:t>위한 정보화 </a:t>
            </a:r>
            <a:r>
              <a:rPr lang="ko-KR" altLang="en-US" sz="1000" spc="-50" smtClean="0">
                <a:latin typeface="+mj-ea"/>
                <a:ea typeface="+mj-ea"/>
              </a:rPr>
              <a:t>솔루션 </a:t>
            </a:r>
            <a:r>
              <a:rPr lang="en-US" altLang="ko-KR" sz="1000" spc="-50" smtClean="0">
                <a:latin typeface="+mj-ea"/>
                <a:ea typeface="+mj-ea"/>
              </a:rPr>
              <a:t>『YesERP』 </a:t>
            </a:r>
            <a:r>
              <a:rPr lang="ko-KR" altLang="en-US" sz="1000" spc="-50">
                <a:latin typeface="+mj-ea"/>
                <a:ea typeface="+mj-ea"/>
              </a:rPr>
              <a:t>입니다</a:t>
            </a:r>
            <a:r>
              <a:rPr lang="en-US" altLang="ko-KR" sz="1000" spc="-50">
                <a:latin typeface="+mj-ea"/>
                <a:ea typeface="+mj-ea"/>
              </a:rPr>
              <a:t>.</a:t>
            </a:r>
          </a:p>
          <a:p>
            <a:pPr>
              <a:lnSpc>
                <a:spcPts val="1400"/>
              </a:lnSpc>
            </a:pPr>
            <a:r>
              <a:rPr lang="en-US" altLang="ko-KR" sz="1000" spc="-50">
                <a:latin typeface="+mj-ea"/>
                <a:ea typeface="+mj-ea"/>
              </a:rPr>
              <a:t/>
            </a:r>
            <a:br>
              <a:rPr lang="en-US" altLang="ko-KR" sz="1000" spc="-50">
                <a:latin typeface="+mj-ea"/>
                <a:ea typeface="+mj-ea"/>
              </a:rPr>
            </a:br>
            <a:r>
              <a:rPr lang="en-US" altLang="ko-KR" sz="1000" spc="-50" smtClean="0">
                <a:latin typeface="+mj-ea"/>
                <a:ea typeface="+mj-ea"/>
              </a:rPr>
              <a:t>『YesERP』 </a:t>
            </a:r>
            <a:r>
              <a:rPr lang="ko-KR" altLang="en-US" sz="1000" spc="-50" smtClean="0">
                <a:latin typeface="+mj-ea"/>
                <a:ea typeface="+mj-ea"/>
              </a:rPr>
              <a:t>는 중소기업 업종에 특화된 </a:t>
            </a:r>
            <a:r>
              <a:rPr lang="en-US" altLang="ko-KR" sz="1000" spc="-50">
                <a:latin typeface="+mj-ea"/>
                <a:ea typeface="+mj-ea"/>
              </a:rPr>
              <a:t>ERP </a:t>
            </a:r>
            <a:r>
              <a:rPr lang="ko-KR" altLang="en-US" sz="1000" spc="-50">
                <a:latin typeface="+mj-ea"/>
                <a:ea typeface="+mj-ea"/>
              </a:rPr>
              <a:t>전문 솔루션 </a:t>
            </a:r>
            <a:r>
              <a:rPr lang="ko-KR" altLang="en-US" sz="1000" spc="-50" smtClean="0">
                <a:latin typeface="+mj-ea"/>
                <a:ea typeface="+mj-ea"/>
              </a:rPr>
              <a:t>업체이며</a:t>
            </a:r>
            <a:r>
              <a:rPr lang="en-US" altLang="ko-KR" sz="1000" spc="-50" smtClean="0">
                <a:latin typeface="+mj-ea"/>
                <a:ea typeface="+mj-ea"/>
              </a:rPr>
              <a:t>, </a:t>
            </a:r>
          </a:p>
          <a:p>
            <a:pPr>
              <a:lnSpc>
                <a:spcPts val="1400"/>
              </a:lnSpc>
            </a:pPr>
            <a:r>
              <a:rPr lang="ko-KR" altLang="en-US" sz="1000" spc="-50" smtClean="0">
                <a:latin typeface="+mj-ea"/>
                <a:ea typeface="+mj-ea"/>
              </a:rPr>
              <a:t>중소기업을 </a:t>
            </a:r>
            <a:r>
              <a:rPr lang="ko-KR" altLang="en-US" sz="1000" spc="-50">
                <a:latin typeface="+mj-ea"/>
                <a:ea typeface="+mj-ea"/>
              </a:rPr>
              <a:t>위한 </a:t>
            </a:r>
            <a:r>
              <a:rPr lang="en-US" altLang="ko-KR" sz="1000" spc="-50">
                <a:latin typeface="+mj-ea"/>
                <a:ea typeface="+mj-ea"/>
              </a:rPr>
              <a:t>ERP</a:t>
            </a:r>
            <a:r>
              <a:rPr lang="ko-KR" altLang="en-US" sz="1000" spc="-50">
                <a:latin typeface="+mj-ea"/>
                <a:ea typeface="+mj-ea"/>
              </a:rPr>
              <a:t>시스템과 확장형 </a:t>
            </a:r>
            <a:r>
              <a:rPr lang="en-US" altLang="ko-KR" sz="1000" spc="-50">
                <a:latin typeface="+mj-ea"/>
                <a:ea typeface="+mj-ea"/>
              </a:rPr>
              <a:t>ERP</a:t>
            </a:r>
            <a:r>
              <a:rPr lang="ko-KR" altLang="en-US" sz="1000" spc="-50">
                <a:latin typeface="+mj-ea"/>
                <a:ea typeface="+mj-ea"/>
              </a:rPr>
              <a:t>시스템을 구축하고 </a:t>
            </a:r>
            <a:endParaRPr lang="en-US" altLang="ko-KR" sz="1000" spc="-50" smtClean="0">
              <a:latin typeface="+mj-ea"/>
              <a:ea typeface="+mj-ea"/>
            </a:endParaRPr>
          </a:p>
          <a:p>
            <a:pPr>
              <a:lnSpc>
                <a:spcPts val="1400"/>
              </a:lnSpc>
            </a:pPr>
            <a:r>
              <a:rPr lang="en-US" altLang="ko-KR" sz="1000" spc="-50" smtClean="0">
                <a:latin typeface="+mj-ea"/>
                <a:ea typeface="+mj-ea"/>
              </a:rPr>
              <a:t>ERP</a:t>
            </a:r>
            <a:r>
              <a:rPr lang="ko-KR" altLang="en-US" sz="1000" spc="-50">
                <a:latin typeface="+mj-ea"/>
                <a:ea typeface="+mj-ea"/>
              </a:rPr>
              <a:t>도입에 필요한 각종 정보를 제공하고 있습니다</a:t>
            </a:r>
            <a:r>
              <a:rPr lang="en-US" altLang="ko-KR" sz="1000" spc="-50">
                <a:latin typeface="+mj-ea"/>
                <a:ea typeface="+mj-ea"/>
              </a:rPr>
              <a:t>.</a:t>
            </a:r>
            <a:br>
              <a:rPr lang="en-US" altLang="ko-KR" sz="1000" spc="-50">
                <a:latin typeface="+mj-ea"/>
                <a:ea typeface="+mj-ea"/>
              </a:rPr>
            </a:br>
            <a:endParaRPr lang="en-US" altLang="ko-KR" sz="1000" spc="-50" smtClean="0">
              <a:latin typeface="+mj-ea"/>
              <a:ea typeface="+mj-ea"/>
            </a:endParaRPr>
          </a:p>
          <a:p>
            <a:pPr>
              <a:lnSpc>
                <a:spcPts val="1400"/>
              </a:lnSpc>
            </a:pPr>
            <a:r>
              <a:rPr lang="en-US" altLang="ko-KR" sz="1000" spc="-50" smtClean="0">
                <a:latin typeface="+mj-ea"/>
                <a:ea typeface="+mj-ea"/>
              </a:rPr>
              <a:t>『YesERP』 </a:t>
            </a:r>
            <a:r>
              <a:rPr lang="ko-KR" altLang="en-US" sz="1000" spc="-50" smtClean="0">
                <a:latin typeface="+mj-ea"/>
                <a:ea typeface="+mj-ea"/>
              </a:rPr>
              <a:t>는 고객기업의 </a:t>
            </a:r>
            <a:r>
              <a:rPr lang="ko-KR" altLang="en-US" sz="1000" spc="-50">
                <a:latin typeface="+mj-ea"/>
                <a:ea typeface="+mj-ea"/>
              </a:rPr>
              <a:t>업종과 예산에 적합한 시스템을 설계해 </a:t>
            </a:r>
            <a:r>
              <a:rPr lang="ko-KR" altLang="en-US" sz="1000" spc="-50" smtClean="0">
                <a:latin typeface="+mj-ea"/>
                <a:ea typeface="+mj-ea"/>
              </a:rPr>
              <a:t>드리며</a:t>
            </a:r>
            <a:r>
              <a:rPr lang="en-US" altLang="ko-KR" sz="1000" spc="-50" smtClean="0">
                <a:latin typeface="+mj-ea"/>
                <a:ea typeface="+mj-ea"/>
              </a:rPr>
              <a:t>, </a:t>
            </a:r>
          </a:p>
          <a:p>
            <a:pPr>
              <a:lnSpc>
                <a:spcPts val="1400"/>
              </a:lnSpc>
            </a:pPr>
            <a:r>
              <a:rPr lang="ko-KR" altLang="en-US" sz="1000" spc="-50" smtClean="0">
                <a:latin typeface="+mj-ea"/>
                <a:ea typeface="+mj-ea"/>
              </a:rPr>
              <a:t>기존 </a:t>
            </a:r>
            <a:r>
              <a:rPr lang="ko-KR" altLang="en-US" sz="1000" spc="-50">
                <a:latin typeface="+mj-ea"/>
                <a:ea typeface="+mj-ea"/>
              </a:rPr>
              <a:t>시스템과의 연동을 고려한 </a:t>
            </a:r>
            <a:r>
              <a:rPr lang="ko-KR" altLang="en-US" sz="1000" spc="-50" smtClean="0">
                <a:latin typeface="+mj-ea"/>
                <a:ea typeface="+mj-ea"/>
              </a:rPr>
              <a:t>새로운 시스템 및 솔루션의 </a:t>
            </a:r>
            <a:r>
              <a:rPr lang="ko-KR" altLang="en-US" sz="1000" spc="-50">
                <a:latin typeface="+mj-ea"/>
                <a:ea typeface="+mj-ea"/>
              </a:rPr>
              <a:t>도입 </a:t>
            </a:r>
            <a:r>
              <a:rPr lang="ko-KR" altLang="en-US" sz="1000" spc="-50" smtClean="0">
                <a:latin typeface="+mj-ea"/>
                <a:ea typeface="+mj-ea"/>
              </a:rPr>
              <a:t>방안 및</a:t>
            </a:r>
            <a:r>
              <a:rPr lang="en-US" altLang="ko-KR" sz="1000" spc="-50" smtClean="0">
                <a:latin typeface="+mj-ea"/>
                <a:ea typeface="+mj-ea"/>
              </a:rPr>
              <a:t> </a:t>
            </a:r>
          </a:p>
          <a:p>
            <a:pPr>
              <a:lnSpc>
                <a:spcPts val="1400"/>
              </a:lnSpc>
            </a:pPr>
            <a:r>
              <a:rPr lang="ko-KR" altLang="en-US" sz="1000" spc="-50" smtClean="0">
                <a:latin typeface="+mj-ea"/>
                <a:ea typeface="+mj-ea"/>
              </a:rPr>
              <a:t>이와 관련한 예상 견적과 함께 제반 상담을 </a:t>
            </a:r>
            <a:r>
              <a:rPr lang="ko-KR" altLang="en-US" sz="1000" spc="-50">
                <a:latin typeface="+mj-ea"/>
                <a:ea typeface="+mj-ea"/>
              </a:rPr>
              <a:t>지원해 드리고 있습니다</a:t>
            </a:r>
            <a:r>
              <a:rPr lang="en-US" altLang="ko-KR" sz="1000" spc="-50" smtClean="0">
                <a:latin typeface="+mj-ea"/>
                <a:ea typeface="+mj-ea"/>
              </a:rPr>
              <a:t>.</a:t>
            </a:r>
          </a:p>
          <a:p>
            <a:pPr>
              <a:lnSpc>
                <a:spcPts val="1400"/>
              </a:lnSpc>
            </a:pPr>
            <a:r>
              <a:rPr lang="en-US" altLang="ko-KR" sz="1000" spc="-50">
                <a:latin typeface="+mj-ea"/>
                <a:ea typeface="+mj-ea"/>
              </a:rPr>
              <a:t/>
            </a:r>
            <a:br>
              <a:rPr lang="en-US" altLang="ko-KR" sz="1000" spc="-50">
                <a:latin typeface="+mj-ea"/>
                <a:ea typeface="+mj-ea"/>
              </a:rPr>
            </a:br>
            <a:r>
              <a:rPr lang="en-US" altLang="ko-KR" sz="1000" spc="-50" smtClean="0">
                <a:latin typeface="+mj-ea"/>
                <a:ea typeface="+mj-ea"/>
              </a:rPr>
              <a:t>『YesERP』 </a:t>
            </a:r>
            <a:r>
              <a:rPr lang="ko-KR" altLang="en-US" sz="1000" spc="-50" smtClean="0">
                <a:latin typeface="+mj-ea"/>
                <a:ea typeface="+mj-ea"/>
              </a:rPr>
              <a:t>는 </a:t>
            </a:r>
            <a:r>
              <a:rPr lang="en-US" altLang="ko-KR" sz="1000" spc="-50" smtClean="0">
                <a:latin typeface="+mj-ea"/>
                <a:ea typeface="+mj-ea"/>
              </a:rPr>
              <a:t>ERP</a:t>
            </a:r>
            <a:r>
              <a:rPr lang="ko-KR" altLang="en-US" sz="1000" spc="-50">
                <a:latin typeface="+mj-ea"/>
                <a:ea typeface="+mj-ea"/>
              </a:rPr>
              <a:t>시스템을 도입하고자 하는 기업에 필요한 </a:t>
            </a:r>
            <a:r>
              <a:rPr lang="en-US" altLang="ko-KR" sz="1000" spc="-50" smtClean="0">
                <a:latin typeface="+mj-ea"/>
                <a:ea typeface="+mj-ea"/>
              </a:rPr>
              <a:t>RFP </a:t>
            </a:r>
            <a:r>
              <a:rPr lang="ko-KR" altLang="en-US" sz="1000" spc="-50" smtClean="0">
                <a:latin typeface="+mj-ea"/>
                <a:ea typeface="+mj-ea"/>
              </a:rPr>
              <a:t>작업</a:t>
            </a:r>
            <a:r>
              <a:rPr lang="en-US" altLang="ko-KR" sz="1000" spc="-50" smtClean="0">
                <a:latin typeface="+mj-ea"/>
                <a:ea typeface="+mj-ea"/>
              </a:rPr>
              <a:t>, </a:t>
            </a:r>
          </a:p>
          <a:p>
            <a:pPr>
              <a:lnSpc>
                <a:spcPts val="1400"/>
              </a:lnSpc>
            </a:pPr>
            <a:r>
              <a:rPr lang="ko-KR" altLang="en-US" sz="1000" spc="-50" smtClean="0">
                <a:latin typeface="+mj-ea"/>
                <a:ea typeface="+mj-ea"/>
              </a:rPr>
              <a:t>고객기업의 업무 프로세스 분석 및 프로젝트 </a:t>
            </a:r>
            <a:r>
              <a:rPr lang="ko-KR" altLang="en-US" sz="1000" spc="-50">
                <a:latin typeface="+mj-ea"/>
                <a:ea typeface="+mj-ea"/>
              </a:rPr>
              <a:t>총괄 </a:t>
            </a:r>
            <a:r>
              <a:rPr lang="en-US" altLang="ko-KR" sz="1000" spc="-50" smtClean="0">
                <a:latin typeface="+mj-ea"/>
                <a:ea typeface="+mj-ea"/>
              </a:rPr>
              <a:t>PM</a:t>
            </a:r>
            <a:r>
              <a:rPr lang="ko-KR" altLang="en-US" sz="1000" spc="-50" smtClean="0">
                <a:latin typeface="+mj-ea"/>
                <a:ea typeface="+mj-ea"/>
              </a:rPr>
              <a:t>의</a:t>
            </a:r>
            <a:r>
              <a:rPr lang="en-US" altLang="ko-KR" sz="1000" spc="-50" smtClean="0">
                <a:latin typeface="+mj-ea"/>
                <a:ea typeface="+mj-ea"/>
              </a:rPr>
              <a:t> </a:t>
            </a:r>
            <a:r>
              <a:rPr lang="ko-KR" altLang="en-US" sz="1000" spc="-50">
                <a:latin typeface="+mj-ea"/>
                <a:ea typeface="+mj-ea"/>
              </a:rPr>
              <a:t>수행까지 </a:t>
            </a:r>
            <a:endParaRPr lang="en-US" altLang="ko-KR" sz="1000" spc="-50" smtClean="0">
              <a:latin typeface="+mj-ea"/>
              <a:ea typeface="+mj-ea"/>
            </a:endParaRPr>
          </a:p>
          <a:p>
            <a:pPr>
              <a:lnSpc>
                <a:spcPts val="1400"/>
              </a:lnSpc>
            </a:pPr>
            <a:r>
              <a:rPr lang="ko-KR" altLang="en-US" sz="1000" spc="-50" smtClean="0">
                <a:latin typeface="+mj-ea"/>
                <a:ea typeface="+mj-ea"/>
              </a:rPr>
              <a:t>완벽한 시스템의 </a:t>
            </a:r>
            <a:r>
              <a:rPr lang="ko-KR" altLang="en-US" sz="1000" spc="-50">
                <a:latin typeface="+mj-ea"/>
                <a:ea typeface="+mj-ea"/>
              </a:rPr>
              <a:t>구축을 </a:t>
            </a:r>
            <a:r>
              <a:rPr lang="ko-KR" altLang="en-US" sz="1000" spc="-50" smtClean="0">
                <a:latin typeface="+mj-ea"/>
                <a:ea typeface="+mj-ea"/>
              </a:rPr>
              <a:t>위해 최선의 노력을 다하고 있습니다</a:t>
            </a:r>
            <a:r>
              <a:rPr lang="en-US" altLang="ko-KR" sz="1000" spc="-50" smtClean="0">
                <a:latin typeface="+mj-ea"/>
                <a:ea typeface="+mj-ea"/>
              </a:rPr>
              <a:t>.</a:t>
            </a:r>
            <a:r>
              <a:rPr lang="ko-KR" altLang="en-US" sz="1000" spc="-50">
                <a:latin typeface="+mj-ea"/>
                <a:ea typeface="+mj-ea"/>
              </a:rPr>
              <a:t/>
            </a:r>
            <a:br>
              <a:rPr lang="ko-KR" altLang="en-US" sz="1000" spc="-50">
                <a:latin typeface="+mj-ea"/>
                <a:ea typeface="+mj-ea"/>
              </a:rPr>
            </a:br>
            <a:r>
              <a:rPr lang="ko-KR" altLang="en-US" sz="1000" spc="-50">
                <a:latin typeface="+mj-ea"/>
                <a:ea typeface="+mj-ea"/>
              </a:rPr>
              <a:t/>
            </a:r>
            <a:br>
              <a:rPr lang="ko-KR" altLang="en-US" sz="1000" spc="-50">
                <a:latin typeface="+mj-ea"/>
                <a:ea typeface="+mj-ea"/>
              </a:rPr>
            </a:br>
            <a:r>
              <a:rPr lang="ko-KR" altLang="en-US" sz="1000" spc="-50" smtClean="0">
                <a:latin typeface="+mj-ea"/>
                <a:ea typeface="+mj-ea"/>
              </a:rPr>
              <a:t>감사합니다</a:t>
            </a:r>
            <a:r>
              <a:rPr lang="en-US" altLang="ko-KR" sz="1000" spc="-50" smtClean="0">
                <a:latin typeface="+mj-ea"/>
                <a:ea typeface="+mj-ea"/>
              </a:rPr>
              <a:t>.</a:t>
            </a:r>
            <a:endParaRPr lang="ko-KR" altLang="en-US" sz="1000" spc="-50">
              <a:latin typeface="+mj-ea"/>
              <a:ea typeface="+mj-ea"/>
            </a:endParaRPr>
          </a:p>
          <a:p>
            <a:pPr>
              <a:lnSpc>
                <a:spcPts val="1400"/>
              </a:lnSpc>
            </a:pPr>
            <a:endParaRPr lang="ko-KR" altLang="en-US" sz="1000" spc="-5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869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447"/>
            <a:ext cx="9144000" cy="659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9992" y="2276872"/>
            <a:ext cx="4464496" cy="2880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noAutofit/>
          </a:bodyPr>
          <a:lstStyle/>
          <a:p>
            <a:pPr>
              <a:lnSpc>
                <a:spcPts val="1400"/>
              </a:lnSpc>
            </a:pPr>
            <a:r>
              <a:rPr lang="en-US" altLang="ko-KR" sz="1000" spc="-50" smtClean="0">
                <a:latin typeface="+mj-ea"/>
                <a:ea typeface="+mj-ea"/>
              </a:rPr>
              <a:t>ERP(Enterprise Resource Planning, </a:t>
            </a:r>
            <a:r>
              <a:rPr lang="ko-KR" altLang="en-US" sz="1000" spc="-50" smtClean="0">
                <a:latin typeface="+mj-ea"/>
                <a:ea typeface="+mj-ea"/>
              </a:rPr>
              <a:t>전사적자원관리</a:t>
            </a:r>
            <a:r>
              <a:rPr lang="en-US" altLang="ko-KR" sz="1000" spc="-50" smtClean="0">
                <a:latin typeface="+mj-ea"/>
                <a:ea typeface="+mj-ea"/>
              </a:rPr>
              <a:t>)</a:t>
            </a:r>
            <a:r>
              <a:rPr lang="ko-KR" altLang="en-US" sz="1000" spc="-50" smtClean="0">
                <a:latin typeface="+mj-ea"/>
                <a:ea typeface="+mj-ea"/>
              </a:rPr>
              <a:t>란</a:t>
            </a:r>
            <a:endParaRPr lang="en-US" altLang="ko-KR" sz="1000" spc="-50" smtClean="0">
              <a:latin typeface="+mj-ea"/>
              <a:ea typeface="+mj-ea"/>
            </a:endParaRPr>
          </a:p>
          <a:p>
            <a:pPr>
              <a:lnSpc>
                <a:spcPts val="1400"/>
              </a:lnSpc>
            </a:pPr>
            <a:endParaRPr lang="en-US" altLang="ko-KR" sz="1000" spc="-50">
              <a:latin typeface="+mj-ea"/>
              <a:ea typeface="+mj-ea"/>
            </a:endParaRPr>
          </a:p>
          <a:p>
            <a:pPr>
              <a:lnSpc>
                <a:spcPts val="1400"/>
              </a:lnSpc>
            </a:pPr>
            <a:r>
              <a:rPr lang="ko-KR" altLang="en-US" sz="1000" smtClean="0"/>
              <a:t>생산</a:t>
            </a:r>
            <a:r>
              <a:rPr lang="en-US" altLang="ko-KR" sz="1000"/>
              <a:t>, </a:t>
            </a:r>
            <a:r>
              <a:rPr lang="ko-KR" altLang="en-US" sz="1000" smtClean="0"/>
              <a:t>물류</a:t>
            </a:r>
            <a:r>
              <a:rPr lang="en-US" altLang="ko-KR" sz="1000" smtClean="0"/>
              <a:t>, </a:t>
            </a:r>
            <a:r>
              <a:rPr lang="ko-KR" altLang="en-US" sz="1000" smtClean="0"/>
              <a:t>재무</a:t>
            </a:r>
            <a:r>
              <a:rPr lang="en-US" altLang="ko-KR" sz="1000" smtClean="0"/>
              <a:t>, </a:t>
            </a:r>
            <a:r>
              <a:rPr lang="ko-KR" altLang="en-US" sz="1000" smtClean="0"/>
              <a:t>회계</a:t>
            </a:r>
            <a:r>
              <a:rPr lang="en-US" altLang="ko-KR" sz="1000" smtClean="0"/>
              <a:t>, </a:t>
            </a:r>
            <a:r>
              <a:rPr lang="ko-KR" altLang="en-US" sz="1000" smtClean="0"/>
              <a:t>영업</a:t>
            </a:r>
            <a:r>
              <a:rPr lang="en-US" altLang="ko-KR" sz="1000" smtClean="0"/>
              <a:t>, </a:t>
            </a:r>
            <a:r>
              <a:rPr lang="ko-KR" altLang="en-US" sz="1000" smtClean="0"/>
              <a:t>구매</a:t>
            </a:r>
            <a:r>
              <a:rPr lang="en-US" altLang="ko-KR" sz="1000" smtClean="0"/>
              <a:t>, </a:t>
            </a:r>
            <a:r>
              <a:rPr lang="ko-KR" altLang="en-US" sz="1000" smtClean="0"/>
              <a:t>재고</a:t>
            </a:r>
            <a:r>
              <a:rPr lang="en-US" altLang="ko-KR" sz="1000" smtClean="0"/>
              <a:t>, </a:t>
            </a:r>
            <a:r>
              <a:rPr lang="ko-KR" altLang="en-US" sz="1000" smtClean="0"/>
              <a:t>인사</a:t>
            </a:r>
            <a:r>
              <a:rPr lang="en-US" altLang="ko-KR" sz="1000"/>
              <a:t>, </a:t>
            </a:r>
            <a:r>
              <a:rPr lang="ko-KR" altLang="en-US" sz="1000" smtClean="0"/>
              <a:t>급여 등 </a:t>
            </a:r>
            <a:endParaRPr lang="en-US" altLang="ko-KR" sz="1000" smtClean="0"/>
          </a:p>
          <a:p>
            <a:pPr>
              <a:lnSpc>
                <a:spcPts val="1400"/>
              </a:lnSpc>
            </a:pPr>
            <a:r>
              <a:rPr lang="ko-KR" altLang="en-US" sz="1000" smtClean="0"/>
              <a:t>기업의 경영 활동 프로세스를 하나의 </a:t>
            </a:r>
            <a:r>
              <a:rPr lang="ko-KR" altLang="en-US" sz="1000"/>
              <a:t>체계로 </a:t>
            </a:r>
            <a:r>
              <a:rPr lang="ko-KR" altLang="en-US" sz="1000" smtClean="0"/>
              <a:t>통합적으로 관리하며</a:t>
            </a:r>
            <a:endParaRPr lang="en-US" altLang="ko-KR" sz="1000" smtClean="0"/>
          </a:p>
          <a:p>
            <a:pPr>
              <a:lnSpc>
                <a:spcPts val="1400"/>
              </a:lnSpc>
            </a:pPr>
            <a:r>
              <a:rPr lang="ko-KR" altLang="en-US" sz="1000" smtClean="0"/>
              <a:t>발생한 정보를 </a:t>
            </a:r>
            <a:r>
              <a:rPr lang="ko-KR" altLang="en-US" sz="1000"/>
              <a:t>서로 공유하고 </a:t>
            </a:r>
            <a:r>
              <a:rPr lang="ko-KR" altLang="en-US" sz="1000" smtClean="0"/>
              <a:t>새로운 정보를 생성하여</a:t>
            </a:r>
            <a:endParaRPr lang="en-US" altLang="ko-KR" sz="1000" smtClean="0"/>
          </a:p>
          <a:p>
            <a:pPr>
              <a:lnSpc>
                <a:spcPts val="1400"/>
              </a:lnSpc>
            </a:pPr>
            <a:r>
              <a:rPr lang="ko-KR" altLang="en-US" sz="1000" smtClean="0"/>
              <a:t>신속한 업무처리 및 빠른 의사결정을 도와주는 </a:t>
            </a:r>
            <a:endParaRPr lang="en-US" altLang="ko-KR" sz="1000" smtClean="0"/>
          </a:p>
          <a:p>
            <a:pPr>
              <a:lnSpc>
                <a:spcPts val="1400"/>
              </a:lnSpc>
            </a:pPr>
            <a:r>
              <a:rPr lang="ko-KR" altLang="en-US" sz="1000" smtClean="0"/>
              <a:t>전사적으로 통합된 자원 관리 시스템입니다</a:t>
            </a:r>
            <a:r>
              <a:rPr lang="en-US" altLang="ko-KR" sz="1000" smtClean="0"/>
              <a:t>.</a:t>
            </a:r>
          </a:p>
          <a:p>
            <a:pPr>
              <a:lnSpc>
                <a:spcPts val="1400"/>
              </a:lnSpc>
            </a:pPr>
            <a:endParaRPr lang="en-US" altLang="ko-KR" sz="1000"/>
          </a:p>
          <a:p>
            <a:pPr>
              <a:lnSpc>
                <a:spcPts val="1400"/>
              </a:lnSpc>
            </a:pPr>
            <a:r>
              <a:rPr lang="en-US" altLang="ko-KR" sz="1000" smtClean="0"/>
              <a:t>ERP </a:t>
            </a:r>
            <a:r>
              <a:rPr lang="ko-KR" altLang="en-US" sz="1000" smtClean="0"/>
              <a:t>시스템을 통하여 기업의 </a:t>
            </a:r>
            <a:r>
              <a:rPr lang="ko-KR" altLang="en-US" sz="1000"/>
              <a:t>경영상태를 실시간으로 파악할 수 </a:t>
            </a:r>
            <a:r>
              <a:rPr lang="ko-KR" altLang="en-US" sz="1000" smtClean="0"/>
              <a:t>있으며</a:t>
            </a:r>
            <a:r>
              <a:rPr lang="en-US" altLang="ko-KR" sz="1000" smtClean="0"/>
              <a:t>,</a:t>
            </a:r>
          </a:p>
          <a:p>
            <a:pPr>
              <a:lnSpc>
                <a:spcPts val="1400"/>
              </a:lnSpc>
            </a:pPr>
            <a:r>
              <a:rPr lang="ko-KR" altLang="en-US" sz="1000" smtClean="0"/>
              <a:t>기업가치의 </a:t>
            </a:r>
            <a:r>
              <a:rPr lang="ko-KR" altLang="en-US" sz="1000"/>
              <a:t>극대화를 위해 필요한 계획</a:t>
            </a:r>
            <a:r>
              <a:rPr lang="en-US" altLang="ko-KR" sz="1000"/>
              <a:t>, </a:t>
            </a:r>
            <a:r>
              <a:rPr lang="ko-KR" altLang="en-US" sz="1000" smtClean="0"/>
              <a:t>운영</a:t>
            </a:r>
            <a:r>
              <a:rPr lang="en-US" altLang="ko-KR" sz="1000" smtClean="0"/>
              <a:t>, </a:t>
            </a:r>
            <a:r>
              <a:rPr lang="ko-KR" altLang="en-US" sz="1000" smtClean="0"/>
              <a:t>관리 및 통제 부문의 </a:t>
            </a:r>
            <a:endParaRPr lang="en-US" altLang="ko-KR" sz="1000" smtClean="0"/>
          </a:p>
          <a:p>
            <a:pPr>
              <a:lnSpc>
                <a:spcPts val="1400"/>
              </a:lnSpc>
            </a:pPr>
            <a:r>
              <a:rPr lang="ko-KR" altLang="en-US" sz="1000" smtClean="0"/>
              <a:t>주요 경영이슈를 빠르고 효율적으로 해결할 수 있도록 </a:t>
            </a:r>
            <a:r>
              <a:rPr lang="ko-KR" altLang="en-US" sz="1000"/>
              <a:t>지원하는 </a:t>
            </a:r>
            <a:endParaRPr lang="en-US" altLang="ko-KR" sz="1000" smtClean="0"/>
          </a:p>
          <a:p>
            <a:pPr>
              <a:lnSpc>
                <a:spcPts val="1400"/>
              </a:lnSpc>
            </a:pPr>
            <a:r>
              <a:rPr lang="ko-KR" altLang="en-US" sz="1000" smtClean="0"/>
              <a:t>첨단의 </a:t>
            </a:r>
            <a:r>
              <a:rPr lang="ko-KR" altLang="en-US" sz="1000"/>
              <a:t>소프트웨어 </a:t>
            </a:r>
            <a:r>
              <a:rPr lang="ko-KR" altLang="en-US" sz="1000" smtClean="0"/>
              <a:t>솔루션입니다</a:t>
            </a:r>
            <a:r>
              <a:rPr lang="en-US" altLang="ko-KR" sz="1000" smtClean="0"/>
              <a:t>.</a:t>
            </a:r>
            <a:endParaRPr lang="en-US" altLang="ko-KR" sz="1000" spc="-50" smtClean="0">
              <a:latin typeface="+mj-ea"/>
              <a:ea typeface="+mj-ea"/>
            </a:endParaRPr>
          </a:p>
          <a:p>
            <a:pPr>
              <a:lnSpc>
                <a:spcPts val="1400"/>
              </a:lnSpc>
            </a:pPr>
            <a:endParaRPr lang="en-US" altLang="ko-KR" sz="1000" spc="-50" smtClean="0">
              <a:latin typeface="+mj-ea"/>
              <a:ea typeface="+mj-ea"/>
            </a:endParaRPr>
          </a:p>
          <a:p>
            <a:pPr>
              <a:lnSpc>
                <a:spcPts val="1400"/>
              </a:lnSpc>
            </a:pPr>
            <a:endParaRPr lang="en-US" altLang="ko-KR" sz="1000" spc="-5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806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58"/>
            <a:ext cx="9144000" cy="673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95936" y="3140968"/>
            <a:ext cx="460851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ko-KR" altLang="en-US" sz="1050" b="1" smtClean="0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기존의 서류작업 및 대면작업을 네트웨크로 연결된 작업 환경하에서 서로 협력하여 업무를 수행하기 위한 시스템</a:t>
            </a:r>
            <a:endParaRPr lang="en-US" altLang="ko-KR" sz="1050" b="1" smtClean="0">
              <a:solidFill>
                <a:srgbClr val="3333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en-US" altLang="ko-KR" sz="1050" b="1" smtClean="0">
              <a:solidFill>
                <a:srgbClr val="3333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ko-KR" altLang="en-US" sz="1050" b="1" smtClean="0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 메뉴</a:t>
            </a:r>
            <a:r>
              <a:rPr lang="en-US" altLang="ko-KR" sz="1050" b="1" smtClean="0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050" b="1" smtClean="0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050" b="1" smtClean="0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○ 마이페이지    </a:t>
            </a:r>
            <a:r>
              <a:rPr lang="en-US" altLang="ko-KR" sz="1050" b="1" smtClean="0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050" b="1" smtClean="0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050" b="1" smtClean="0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○ 웹메일       ○ 전자결제    </a:t>
            </a:r>
            <a:r>
              <a:rPr lang="en-US" altLang="ko-KR" sz="1050" b="1" smtClean="0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050" b="1" smtClean="0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050" b="1" smtClean="0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○ 일정관리    ○ 업무전달</a:t>
            </a:r>
            <a:r>
              <a:rPr lang="en-US" altLang="ko-KR" sz="1050" b="1" smtClean="0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050" b="1" smtClean="0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050" b="1" smtClean="0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○ 교육현황    </a:t>
            </a:r>
            <a:r>
              <a:rPr lang="en-US" altLang="ko-KR" sz="1050" b="1" smtClean="0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050" b="1" smtClean="0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050" b="1" smtClean="0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○ 부서장메뉴</a:t>
            </a:r>
            <a:endParaRPr lang="ko-KR" altLang="en-US" sz="1050"/>
          </a:p>
        </p:txBody>
      </p:sp>
    </p:spTree>
    <p:extLst>
      <p:ext uri="{BB962C8B-B14F-4D97-AF65-F5344CB8AC3E}">
        <p14:creationId xmlns:p14="http://schemas.microsoft.com/office/powerpoint/2010/main" val="40498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825"/>
            <a:ext cx="9144000" cy="64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1920" y="3140968"/>
            <a:ext cx="5040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ko-KR" altLang="en-US" sz="1050" b="1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전표입력</a:t>
            </a:r>
            <a:r>
              <a:rPr lang="en-US" altLang="ko-KR" sz="1050" b="1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b="1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조회부터 장부관리 및 결산관리까지 일괄 처리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ko-KR" altLang="en-US" sz="1050" b="1">
              <a:solidFill>
                <a:srgbClr val="3333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ko-KR" altLang="en-US" sz="1050" b="1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회계시스템과 연동되는 예산관리 시스템을 통한 예산의 효율적인 관리 가능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ko-KR" altLang="en-US" sz="1050" b="1">
              <a:solidFill>
                <a:srgbClr val="3333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ko-KR" altLang="en-US" sz="1050" b="1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예산관리를 통하여 부서별</a:t>
            </a:r>
            <a:r>
              <a:rPr lang="en-US" altLang="ko-KR" sz="1050" b="1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b="1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항목별 예산의 편성에서 집행</a:t>
            </a:r>
            <a:r>
              <a:rPr lang="en-US" altLang="ko-KR" sz="1050" b="1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b="1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집계를 실시간으로 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ko-KR" altLang="en-US" sz="1050" b="1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파악하여 자금집행의 사전통제 가능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ko-KR" altLang="en-US" sz="1050" b="1">
              <a:solidFill>
                <a:srgbClr val="3333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ko-KR" altLang="en-US" sz="1050" b="1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회계 및 예산관리 시스템의 통합으로 병원 및 부서별 관리손익 산출 가능</a:t>
            </a:r>
            <a:endParaRPr lang="ko-KR" altLang="en-US" sz="1050"/>
          </a:p>
        </p:txBody>
      </p:sp>
    </p:spTree>
    <p:extLst>
      <p:ext uri="{BB962C8B-B14F-4D97-AF65-F5344CB8AC3E}">
        <p14:creationId xmlns:p14="http://schemas.microsoft.com/office/powerpoint/2010/main" val="17293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825"/>
            <a:ext cx="9144000" cy="64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3356992"/>
            <a:ext cx="460851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ko-KR" altLang="en-US" sz="1050" b="1" smtClean="0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실시간 </a:t>
            </a:r>
            <a:r>
              <a:rPr lang="ko-KR" altLang="en-US" sz="1050" b="1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근무표 확인 및  휴가인원  관리 를 통해  </a:t>
            </a:r>
            <a:r>
              <a:rPr lang="ko-KR" altLang="en-US" sz="1050" b="1" smtClean="0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급여의 </a:t>
            </a:r>
            <a:r>
              <a:rPr lang="ko-KR" altLang="en-US" sz="1050" b="1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투명성 확보</a:t>
            </a:r>
            <a:endParaRPr lang="en-US" altLang="ko-KR" sz="1050" b="1">
              <a:solidFill>
                <a:srgbClr val="3333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en-US" altLang="ko-KR" sz="1050" b="1">
              <a:solidFill>
                <a:srgbClr val="3333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ko-KR" altLang="en-US" sz="1050" b="1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수당 및 공제 항목의  통합관리를 통해  급여의 자동계산으로 </a:t>
            </a:r>
            <a:r>
              <a:rPr lang="en-US" altLang="ko-KR" sz="1050" b="1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050" b="1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050" b="1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급여 누수방지 및  인건비 감소 효과</a:t>
            </a:r>
            <a:endParaRPr lang="en-US" altLang="ko-KR" sz="1050" b="1">
              <a:solidFill>
                <a:srgbClr val="3333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en-US" altLang="ko-KR" sz="1050" b="1">
              <a:solidFill>
                <a:srgbClr val="3333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ko-KR" altLang="en-US" sz="1050" b="1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휴가 및 근무표의 전자결재 시스템 도입으로 </a:t>
            </a:r>
            <a:r>
              <a:rPr lang="ko-KR" altLang="en-US" sz="1050" b="1" smtClean="0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부서장 </a:t>
            </a:r>
            <a:r>
              <a:rPr lang="ko-KR" altLang="en-US" sz="1050" b="1">
                <a:solidFill>
                  <a:srgbClr val="33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업무 효율 극대화</a:t>
            </a:r>
            <a:endParaRPr lang="ko-KR" altLang="en-US" sz="1050"/>
          </a:p>
        </p:txBody>
      </p:sp>
    </p:spTree>
    <p:extLst>
      <p:ext uri="{BB962C8B-B14F-4D97-AF65-F5344CB8AC3E}">
        <p14:creationId xmlns:p14="http://schemas.microsoft.com/office/powerpoint/2010/main" val="157534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58"/>
            <a:ext cx="9144000" cy="673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016" y="2924944"/>
            <a:ext cx="1656184" cy="1440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noAutofit/>
          </a:bodyPr>
          <a:lstStyle/>
          <a:p>
            <a:pPr>
              <a:lnSpc>
                <a:spcPts val="1400"/>
              </a:lnSpc>
            </a:pPr>
            <a:r>
              <a:rPr lang="ko-KR" altLang="en-US" sz="1000" spc="-50" smtClean="0">
                <a:latin typeface="+mj-ea"/>
                <a:ea typeface="+mj-ea"/>
              </a:rPr>
              <a:t>공지사항</a:t>
            </a:r>
            <a:endParaRPr lang="en-US" altLang="ko-KR" sz="1000" spc="-50" smtClean="0">
              <a:latin typeface="+mj-ea"/>
              <a:ea typeface="+mj-ea"/>
            </a:endParaRPr>
          </a:p>
          <a:p>
            <a:pPr>
              <a:lnSpc>
                <a:spcPts val="1400"/>
              </a:lnSpc>
            </a:pPr>
            <a:endParaRPr lang="en-US" altLang="ko-KR" sz="1000" spc="-50">
              <a:latin typeface="+mj-ea"/>
              <a:ea typeface="+mj-ea"/>
            </a:endParaRPr>
          </a:p>
          <a:p>
            <a:pPr>
              <a:lnSpc>
                <a:spcPts val="1400"/>
              </a:lnSpc>
            </a:pPr>
            <a:r>
              <a:rPr lang="ko-KR" altLang="en-US" sz="1000" spc="-50" smtClean="0">
                <a:latin typeface="+mj-ea"/>
                <a:ea typeface="+mj-ea"/>
              </a:rPr>
              <a:t>상담문의</a:t>
            </a:r>
            <a:endParaRPr lang="en-US" altLang="ko-KR" sz="1000" spc="-50" smtClean="0">
              <a:latin typeface="+mj-ea"/>
              <a:ea typeface="+mj-ea"/>
            </a:endParaRPr>
          </a:p>
          <a:p>
            <a:pPr>
              <a:lnSpc>
                <a:spcPts val="1400"/>
              </a:lnSpc>
            </a:pPr>
            <a:endParaRPr lang="en-US" altLang="ko-KR" sz="1000" spc="-50">
              <a:latin typeface="+mj-ea"/>
              <a:ea typeface="+mj-ea"/>
            </a:endParaRPr>
          </a:p>
          <a:p>
            <a:pPr>
              <a:lnSpc>
                <a:spcPts val="1400"/>
              </a:lnSpc>
            </a:pPr>
            <a:r>
              <a:rPr lang="ko-KR" altLang="en-US" sz="1000" spc="-50" smtClean="0">
                <a:latin typeface="+mj-ea"/>
                <a:ea typeface="+mj-ea"/>
              </a:rPr>
              <a:t>고객센터</a:t>
            </a:r>
            <a:endParaRPr lang="en-US" altLang="ko-KR" sz="1000" spc="-50" smtClean="0">
              <a:latin typeface="+mj-ea"/>
              <a:ea typeface="+mj-ea"/>
            </a:endParaRPr>
          </a:p>
          <a:p>
            <a:pPr>
              <a:lnSpc>
                <a:spcPts val="1400"/>
              </a:lnSpc>
            </a:pPr>
            <a:endParaRPr lang="en-US" altLang="ko-KR" sz="1000" spc="-50">
              <a:latin typeface="+mj-ea"/>
              <a:ea typeface="+mj-ea"/>
            </a:endParaRPr>
          </a:p>
          <a:p>
            <a:pPr>
              <a:lnSpc>
                <a:spcPts val="1400"/>
              </a:lnSpc>
            </a:pPr>
            <a:r>
              <a:rPr lang="ko-KR" altLang="en-US" sz="1000" spc="-50" smtClean="0">
                <a:latin typeface="+mj-ea"/>
                <a:ea typeface="+mj-ea"/>
              </a:rPr>
              <a:t>고객게시판</a:t>
            </a:r>
            <a:endParaRPr lang="en-US" altLang="ko-KR" sz="1000" spc="-50">
              <a:latin typeface="+mj-ea"/>
              <a:ea typeface="+mj-ea"/>
            </a:endParaRPr>
          </a:p>
        </p:txBody>
      </p:sp>
      <p:sp>
        <p:nvSpPr>
          <p:cNvPr id="2" name="타원형 설명선 1"/>
          <p:cNvSpPr/>
          <p:nvPr/>
        </p:nvSpPr>
        <p:spPr>
          <a:xfrm>
            <a:off x="6372200" y="3068960"/>
            <a:ext cx="1584176" cy="1008112"/>
          </a:xfrm>
          <a:prstGeom prst="wedgeEllipseCallout">
            <a:avLst>
              <a:gd name="adj1" fmla="val -98914"/>
              <a:gd name="adj2" fmla="val 6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바로가기</a:t>
            </a:r>
            <a:endParaRPr lang="en-US" altLang="ko-KR" smtClean="0"/>
          </a:p>
          <a:p>
            <a:pPr algn="ctr"/>
            <a:r>
              <a:rPr lang="ko-KR" altLang="en-US" smtClean="0"/>
              <a:t>링크</a:t>
            </a:r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6" t="47076" b="32426"/>
          <a:stretch/>
        </p:blipFill>
        <p:spPr bwMode="auto">
          <a:xfrm>
            <a:off x="611560" y="1783456"/>
            <a:ext cx="1381125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타원형 설명선 5"/>
          <p:cNvSpPr/>
          <p:nvPr/>
        </p:nvSpPr>
        <p:spPr>
          <a:xfrm>
            <a:off x="2771800" y="2156842"/>
            <a:ext cx="1584176" cy="1008112"/>
          </a:xfrm>
          <a:prstGeom prst="wedgeEllipseCallout">
            <a:avLst>
              <a:gd name="adj1" fmla="val -98914"/>
              <a:gd name="adj2" fmla="val 6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커뮤니티</a:t>
            </a:r>
            <a:endParaRPr lang="en-US" altLang="ko-KR" smtClean="0"/>
          </a:p>
          <a:p>
            <a:pPr algn="ctr"/>
            <a:r>
              <a:rPr lang="ko-KR" altLang="en-US" smtClean="0"/>
              <a:t>로 수정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93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58"/>
            <a:ext cx="9144000" cy="673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타원형 설명선 7"/>
          <p:cNvSpPr/>
          <p:nvPr/>
        </p:nvSpPr>
        <p:spPr>
          <a:xfrm>
            <a:off x="2339752" y="2692127"/>
            <a:ext cx="1584176" cy="1008112"/>
          </a:xfrm>
          <a:prstGeom prst="wedgeEllipseCallout">
            <a:avLst>
              <a:gd name="adj1" fmla="val -85085"/>
              <a:gd name="adj2" fmla="val 54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YesERP</a:t>
            </a:r>
            <a:endParaRPr lang="ko-KR" altLang="en-US"/>
          </a:p>
        </p:txBody>
      </p:sp>
      <p:sp>
        <p:nvSpPr>
          <p:cNvPr id="9" name="타원형 설명선 8"/>
          <p:cNvSpPr/>
          <p:nvPr/>
        </p:nvSpPr>
        <p:spPr>
          <a:xfrm>
            <a:off x="2267744" y="4725144"/>
            <a:ext cx="2088232" cy="1008112"/>
          </a:xfrm>
          <a:prstGeom prst="wedgeEllipseCallout">
            <a:avLst>
              <a:gd name="adj1" fmla="val -80358"/>
              <a:gd name="adj2" fmla="val 69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smtClean="0"/>
              <a:t>스마트오토넷</a:t>
            </a:r>
            <a:endParaRPr lang="ko-KR" altLang="en-US" sz="1600"/>
          </a:p>
        </p:txBody>
      </p:sp>
      <p:sp>
        <p:nvSpPr>
          <p:cNvPr id="10" name="타원형 설명선 9"/>
          <p:cNvSpPr/>
          <p:nvPr/>
        </p:nvSpPr>
        <p:spPr>
          <a:xfrm>
            <a:off x="5207099" y="4581128"/>
            <a:ext cx="2088232" cy="1008112"/>
          </a:xfrm>
          <a:prstGeom prst="wedgeEllipseCallout">
            <a:avLst>
              <a:gd name="adj1" fmla="val -73516"/>
              <a:gd name="adj2" fmla="val 85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smtClean="0"/>
              <a:t>원격 지원</a:t>
            </a:r>
            <a:endParaRPr lang="ko-KR" altLang="en-US" sz="1600"/>
          </a:p>
        </p:txBody>
      </p:sp>
      <p:sp>
        <p:nvSpPr>
          <p:cNvPr id="11" name="타원형 설명선 10"/>
          <p:cNvSpPr/>
          <p:nvPr/>
        </p:nvSpPr>
        <p:spPr>
          <a:xfrm>
            <a:off x="5724128" y="5589240"/>
            <a:ext cx="3168352" cy="1008112"/>
          </a:xfrm>
          <a:prstGeom prst="wedgeEllipseCallout">
            <a:avLst>
              <a:gd name="adj1" fmla="val -80358"/>
              <a:gd name="adj2" fmla="val 3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smtClean="0"/>
              <a:t>마지막 줄 삭제 및</a:t>
            </a:r>
            <a:endParaRPr lang="en-US" altLang="ko-KR" sz="1600" smtClean="0"/>
          </a:p>
          <a:p>
            <a:pPr algn="ctr"/>
            <a:r>
              <a:rPr lang="ko-KR" altLang="en-US" sz="1600" smtClean="0"/>
              <a:t>밑에 무료책자신청하기 삭제</a:t>
            </a:r>
            <a:endParaRPr lang="ko-KR" altLang="en-US" sz="1600"/>
          </a:p>
        </p:txBody>
      </p:sp>
    </p:spTree>
    <p:extLst>
      <p:ext uri="{BB962C8B-B14F-4D97-AF65-F5344CB8AC3E}">
        <p14:creationId xmlns:p14="http://schemas.microsoft.com/office/powerpoint/2010/main" val="12570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3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타원형 설명선 11"/>
          <p:cNvSpPr/>
          <p:nvPr/>
        </p:nvSpPr>
        <p:spPr>
          <a:xfrm>
            <a:off x="4860032" y="2132856"/>
            <a:ext cx="2808312" cy="3312368"/>
          </a:xfrm>
          <a:prstGeom prst="wedgeEllipseCallout">
            <a:avLst>
              <a:gd name="adj1" fmla="val -74275"/>
              <a:gd name="adj2" fmla="val 1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smtClean="0"/>
              <a:t>주요 기능 및 메뉴 </a:t>
            </a:r>
            <a:endParaRPr lang="en-US" altLang="ko-KR" sz="1600" smtClean="0"/>
          </a:p>
          <a:p>
            <a:pPr algn="ctr"/>
            <a:r>
              <a:rPr lang="ko-KR" altLang="en-US" sz="1600" smtClean="0"/>
              <a:t>리스트</a:t>
            </a:r>
            <a:endParaRPr lang="ko-KR" altLang="en-US" sz="1600"/>
          </a:p>
        </p:txBody>
      </p:sp>
    </p:spTree>
    <p:extLst>
      <p:ext uri="{BB962C8B-B14F-4D97-AF65-F5344CB8AC3E}">
        <p14:creationId xmlns:p14="http://schemas.microsoft.com/office/powerpoint/2010/main" val="21047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3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타원형 설명선 4"/>
          <p:cNvSpPr/>
          <p:nvPr/>
        </p:nvSpPr>
        <p:spPr>
          <a:xfrm>
            <a:off x="6372200" y="2204864"/>
            <a:ext cx="2088232" cy="1008112"/>
          </a:xfrm>
          <a:prstGeom prst="wedgeEllipseCallout">
            <a:avLst>
              <a:gd name="adj1" fmla="val -73516"/>
              <a:gd name="adj2" fmla="val 85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smtClean="0"/>
              <a:t>YesERP</a:t>
            </a:r>
            <a:endParaRPr lang="ko-KR" altLang="en-US" sz="1600"/>
          </a:p>
        </p:txBody>
      </p:sp>
    </p:spTree>
    <p:extLst>
      <p:ext uri="{BB962C8B-B14F-4D97-AF65-F5344CB8AC3E}">
        <p14:creationId xmlns:p14="http://schemas.microsoft.com/office/powerpoint/2010/main" val="21445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199</Words>
  <Application>Microsoft Office PowerPoint</Application>
  <PresentationFormat>화면 슬라이드 쇼(4:3)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henrysimon</dc:creator>
  <cp:lastModifiedBy>henrysimon</cp:lastModifiedBy>
  <cp:revision>14</cp:revision>
  <dcterms:created xsi:type="dcterms:W3CDTF">2016-05-25T06:45:58Z</dcterms:created>
  <dcterms:modified xsi:type="dcterms:W3CDTF">2016-05-31T06:14:39Z</dcterms:modified>
</cp:coreProperties>
</file>